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3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Example measure</c:v>
                </c:pt>
              </c:strCache>
            </c:strRef>
          </c:tx>
          <c:spPr>
            <a:solidFill>
              <a:srgbClr val="9DBF6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2271B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2019</c:v>
                  </c:pt>
                  <c:pt idx="1">
                    <c:v>2021</c:v>
                  </c:pt>
                  <c:pt idx="2">
                    <c:v>2023</c:v>
                  </c:pt>
                  <c:pt idx="3">
                    <c:v>2025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</c:v>
                </c:pt>
                <c:pt idx="1">
                  <c:v>38</c:v>
                </c:pt>
                <c:pt idx="2">
                  <c:v>33</c:v>
                </c:pt>
                <c:pt idx="3">
                  <c:v>27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2271B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F6B5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DBF6A"/>
              </a:solidFill>
              <a:effectLst/>
            </c:spPr>
          </c:dPt>
          <c:dPt>
            <c:idx val="1"/>
            <c:bubble3D val="0"/>
            <c:spPr>
              <a:solidFill>
                <a:srgbClr val="E0913C"/>
              </a:solidFill>
              <a:effectLst/>
            </c:spPr>
          </c:dPt>
          <c:dPt>
            <c:idx val="2"/>
            <c:bubble3D val="0"/>
            <c:spPr>
              <a:solidFill>
                <a:srgbClr val="1B3A28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Category A</c:v>
                </c:pt>
                <c:pt idx="1">
                  <c:v>Category B</c:v>
                </c:pt>
                <c:pt idx="2">
                  <c:v>Category C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54</c:v>
                </c:pt>
                <c:pt idx="1">
                  <c:v>31</c:v>
                </c:pt>
                <c:pt idx="2">
                  <c:v>15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12271B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With your idea</c:v>
                </c:pt>
              </c:strCache>
            </c:strRef>
          </c:tx>
          <c:spPr>
            <a:solidFill>
              <a:srgbClr val="9DBF6A"/>
            </a:solidFill>
            <a:ln w="38100" cap="flat">
              <a:solidFill>
                <a:srgbClr val="9DBF6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DBF6A"/>
              </a:solidFill>
              <a:ln w="9525" cap="flat">
                <a:solidFill>
                  <a:srgbClr val="9DBF6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Y1</c:v>
                  </c:pt>
                  <c:pt idx="1">
                    <c:v>Y2</c:v>
                  </c:pt>
                  <c:pt idx="2">
                    <c:v>Y3</c:v>
                  </c:pt>
                  <c:pt idx="3">
                    <c:v>Y4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34</c:v>
                </c:pt>
                <c:pt idx="2">
                  <c:v>52</c:v>
                </c:pt>
                <c:pt idx="3">
                  <c:v>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Without</c:v>
                </c:pt>
              </c:strCache>
            </c:strRef>
          </c:tx>
          <c:spPr>
            <a:solidFill>
              <a:srgbClr val="8C9B87"/>
            </a:solidFill>
            <a:ln w="38100" cap="flat">
              <a:solidFill>
                <a:srgbClr val="8C9B8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C9B87"/>
              </a:solidFill>
              <a:ln w="9525" cap="flat">
                <a:solidFill>
                  <a:srgbClr val="8C9B8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Y1</c:v>
                  </c:pt>
                  <c:pt idx="1">
                    <c:v>Y2</c:v>
                  </c:pt>
                  <c:pt idx="2">
                    <c:v>Y3</c:v>
                  </c:pt>
                  <c:pt idx="3">
                    <c:v>Y4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24</c:v>
                </c:pt>
                <c:pt idx="2">
                  <c:v>27</c:v>
                </c:pt>
                <c:pt idx="3">
                  <c:v>31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F6B5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3DFC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F6B5A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12271B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4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E0913C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COUNT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731520" y="1828800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4F1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title here</a:t>
            </a:r>
            <a:endParaRPr lang="en-US" sz="48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2788920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line saying what your idea does.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342900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name  ·  School name  ·  Class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4297680"/>
            <a:ext cx="6949440" cy="1371600"/>
          </a:xfrm>
          <a:prstGeom prst="roundRect">
            <a:avLst>
              <a:gd name="adj" fmla="val 5333"/>
            </a:avLst>
          </a:prstGeom>
          <a:solidFill>
            <a:srgbClr val="1B3A2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05840" y="4434840"/>
            <a:ext cx="6400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suggested structure, not a rule.  </a:t>
            </a:r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layout is recommended, not required — organise your deck however serves your argument. What is required is the slide count: 4 to 6 content slides, plus a title slide and a sources slide that do not count. The charts are filler; replace or remove them.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8138160" y="173736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A8B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SLIDES COUNT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138160" y="2231136"/>
            <a:ext cx="100584" cy="201168"/>
          </a:xfrm>
          <a:prstGeom prst="rect">
            <a:avLst/>
          </a:prstGeom>
          <a:solidFill>
            <a:srgbClr val="E0913C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366760" y="21488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slide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10104120" y="21488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count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138160" y="2615184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366760" y="253288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1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10104120" y="2532888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138160" y="2999232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366760" y="2916936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2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10104120" y="291693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138160" y="3383280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366760" y="3300984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3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10104120" y="3300984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138160" y="3767328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8366760" y="3685032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4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10104120" y="3685032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138160" y="4151376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8366760" y="406908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5</a:t>
            </a:r>
            <a:endParaRPr lang="en-US" sz="1150" dirty="0"/>
          </a:p>
        </p:txBody>
      </p:sp>
      <p:sp>
        <p:nvSpPr>
          <p:cNvPr id="27" name="Text 25"/>
          <p:cNvSpPr txBox="1"/>
          <p:nvPr/>
        </p:nvSpPr>
        <p:spPr>
          <a:xfrm>
            <a:off x="10104120" y="406908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138160" y="4535424"/>
            <a:ext cx="100584" cy="201168"/>
          </a:xfrm>
          <a:prstGeom prst="rect">
            <a:avLst/>
          </a:prstGeom>
          <a:solidFill>
            <a:srgbClr val="9DBF6A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8366760" y="445312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6</a:t>
            </a:r>
            <a:endParaRPr lang="en-US" sz="1150" dirty="0"/>
          </a:p>
        </p:txBody>
      </p:sp>
      <p:sp>
        <p:nvSpPr>
          <p:cNvPr id="30" name="Text 28"/>
          <p:cNvSpPr txBox="1"/>
          <p:nvPr/>
        </p:nvSpPr>
        <p:spPr>
          <a:xfrm>
            <a:off x="10104120" y="4453128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138160" y="4919472"/>
            <a:ext cx="100584" cy="201168"/>
          </a:xfrm>
          <a:prstGeom prst="rect">
            <a:avLst/>
          </a:prstGeom>
          <a:solidFill>
            <a:srgbClr val="E0913C"/>
          </a:solidFill>
          <a:ln/>
        </p:spPr>
      </p:sp>
      <p:sp>
        <p:nvSpPr>
          <p:cNvPr id="32" name="Text 30"/>
          <p:cNvSpPr txBox="1"/>
          <p:nvPr/>
        </p:nvSpPr>
        <p:spPr>
          <a:xfrm>
            <a:off x="8366760" y="4837176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slide</a:t>
            </a:r>
            <a:endParaRPr lang="en-US" sz="1150" dirty="0"/>
          </a:p>
        </p:txBody>
      </p:sp>
      <p:sp>
        <p:nvSpPr>
          <p:cNvPr id="33" name="Text 31"/>
          <p:cNvSpPr txBox="1"/>
          <p:nvPr/>
        </p:nvSpPr>
        <p:spPr>
          <a:xfrm>
            <a:off x="10104120" y="4837176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count</a:t>
            </a:r>
            <a:endParaRPr lang="en-US" sz="1050" dirty="0"/>
          </a:p>
        </p:txBody>
      </p:sp>
      <p:sp>
        <p:nvSpPr>
          <p:cNvPr id="34" name="Text 32"/>
          <p:cNvSpPr txBox="1"/>
          <p:nvPr/>
        </p:nvSpPr>
        <p:spPr>
          <a:xfrm>
            <a:off x="8138160" y="53492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to 6 content slides. Title and sources are extra.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1 OF 6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affected, how badly, and why it has not already been fixed.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5852160" cy="3794760"/>
          </a:xfrm>
          <a:prstGeom prst="roundRect">
            <a:avLst>
              <a:gd name="adj" fmla="val 1928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14400" y="1828800"/>
            <a:ext cx="53035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this is about.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specific group and place. A particular set of people in a particular situation, not a whole sector.
</a:t>
            </a:r>
            <a:pPr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goes wrong.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failure itself, not the topic around it. What happens, to whom, how often.
</a:t>
            </a:r>
            <a:pPr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persists.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fix were easy it would already exist. Say what makes it hard.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675120" y="1600200"/>
            <a:ext cx="484632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903720" y="1719072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91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00%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6903720" y="22402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figure that shows the scale. Say what it measures and who published it.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675120" y="2926080"/>
            <a:ext cx="484632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903720" y="304495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Filler chart — replace with your own</a:t>
            </a:r>
            <a:endParaRPr lang="en-US" sz="11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812280" y="3337560"/>
          <a:ext cx="4572000" cy="16916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4" name="Text 11"/>
          <p:cNvSpPr txBox="1"/>
          <p:nvPr/>
        </p:nvSpPr>
        <p:spPr>
          <a:xfrm>
            <a:off x="6903720" y="504748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E7A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Caption: what this shows, and the source.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that is cited and checkable. A named group in a named place beats a national statistic with no owner.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2 OF 6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Proposed solution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your idea is, and what the AI actually does inside it.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2615184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96112" y="1847088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96112" y="1847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896112" y="239572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Input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896112" y="276148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data goes in, and where it comes from.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520440" y="1645920"/>
            <a:ext cx="2615184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776472" y="1847088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3776472" y="1847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3776472" y="239572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3776472" y="276148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AI does with it. Name the task: predict, rank, classify, match.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0" y="1645920"/>
            <a:ext cx="2615184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656832" y="1847088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656832" y="1847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6656832" y="239572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Output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6656832" y="276148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comes out, in a form someone can act on.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9281160" y="1645920"/>
            <a:ext cx="2615184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37192" y="1847088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9537192" y="1847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9537192" y="239572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</a:t>
            </a:r>
            <a:endParaRPr lang="en-US" sz="1700" dirty="0"/>
          </a:p>
        </p:txBody>
      </p:sp>
      <p:sp>
        <p:nvSpPr>
          <p:cNvPr id="25" name="Text 23"/>
          <p:cNvSpPr txBox="1"/>
          <p:nvPr/>
        </p:nvSpPr>
        <p:spPr>
          <a:xfrm>
            <a:off x="9537192" y="2761488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uses it, and what they do differently as a result.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" y="3977640"/>
            <a:ext cx="58521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914400" y="411480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AI, and not something simpler</a:t>
            </a:r>
            <a:endParaRPr lang="en-US" sz="1500" dirty="0"/>
          </a:p>
        </p:txBody>
      </p:sp>
      <p:sp>
        <p:nvSpPr>
          <p:cNvPr id="28" name="Text 26"/>
          <p:cNvSpPr txBox="1"/>
          <p:nvPr/>
        </p:nvSpPr>
        <p:spPr>
          <a:xfrm>
            <a:off x="914400" y="4434840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plainly what makes this hard enough to need a model. If a spreadsheet or a rota would do the same job, judges will notice.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675120" y="3977640"/>
            <a:ext cx="48463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6949440" y="41148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stays human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6949440" y="4434840"/>
            <a:ext cx="4297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decisions a person keeps. A system that hands every judgement to the model is easier to attack than one with a human in the loop.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33" name="Text 31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Specifics. What goes in, what comes out, who uses it — and why a simpler non-AI approach would not do.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3 OF 6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Existing approaches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already being done, and precisely what it does not do.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2395728" cy="265176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59536" y="1810512"/>
            <a:ext cx="19568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Organisation or scheme one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859536" y="2487168"/>
            <a:ext cx="1956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does today, in one sentence.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3291840"/>
            <a:ext cx="19568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Gap. 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specific thing it cannot do, which yours can.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55264" y="1645920"/>
            <a:ext cx="2395728" cy="265176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474720" y="1810512"/>
            <a:ext cx="19568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Organisation or scheme two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3474720" y="2487168"/>
            <a:ext cx="1956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does today, in one sentence.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3474720" y="3291840"/>
            <a:ext cx="19568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Gap. 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specific thing it cannot do, which yours can.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870448" y="1645920"/>
            <a:ext cx="2395728" cy="265176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089904" y="1810512"/>
            <a:ext cx="19568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Government or existing programme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6089904" y="2487168"/>
            <a:ext cx="1956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does today, in one sentence.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6089904" y="3291840"/>
            <a:ext cx="19568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Gap. 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specific thing it cannot do, which yours can.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503920" y="1645920"/>
            <a:ext cx="301752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8686800" y="176479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Filler pie chart</a:t>
            </a:r>
            <a:endParaRPr lang="en-US" sz="105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8549640" y="2011680"/>
          <a:ext cx="2926080" cy="1920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Text 18"/>
          <p:cNvSpPr txBox="1"/>
          <p:nvPr/>
        </p:nvSpPr>
        <p:spPr>
          <a:xfrm>
            <a:off x="8686800" y="395935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E7A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Caption and source.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640080" y="448056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914400" y="4645152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yours is different. 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two sentences. This is where originality is judged — not by saying the idea is new, but by showing what everything else leaves undone.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25" name="Text 22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organisations, not 'some apps exist'. An idea we have seen many times has to be executed exceptionally well to reach the top band.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4 OF 6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Requirements and limitations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system needs to work, and where it breaks down.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14400" y="1810512"/>
            <a:ext cx="4800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needs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2240280"/>
            <a:ext cx="4800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it runs on — what kind, from where, how much, and whether it exists yet.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who have to do something for it to work.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hardware or connectivity it assumes.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you would need permission for.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72200" y="164592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1B3A28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446520" y="1810512"/>
            <a:ext cx="4800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DBF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it fails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6446520" y="2267712"/>
            <a:ext cx="4800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one.  </a:t>
            </a:r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situation where the system gives the wrong answer. Then: the design change that reduces the damage.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6446520" y="3300984"/>
            <a:ext cx="4800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two.  </a:t>
            </a:r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group the system would treat unfairly, and why. Then: how you would detect it.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6446520" y="4334256"/>
            <a:ext cx="4800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three.  </a:t>
            </a:r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if it stops — funding, data, or people. Then: what people fall back on.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 about one serious limitation, paired with a mitigation that costs something. Listing only benefits scores in the middle bands.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5 OF 6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 plan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term and long term. Who does what, at what cost, and how you would know it worked.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676656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2011680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1572768" y="1792224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term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1572768" y="202996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step, small and specific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4389120" y="1828800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that could be started next month. Who runs it, how many people, what it costs.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971800"/>
            <a:ext cx="676656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3337560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914400" y="3337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1572768" y="3118104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term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1572768" y="335584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build once step one works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4389120" y="3154680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changes, and what evidence from step one justifies it.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4297680"/>
            <a:ext cx="6766560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14400" y="4663440"/>
            <a:ext cx="457200" cy="457200"/>
          </a:xfrm>
          <a:prstGeom prst="ellipse">
            <a:avLst/>
          </a:prstGeom>
          <a:solidFill>
            <a:srgbClr val="9DBF6A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914400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1572768" y="4443984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term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1572768" y="4681728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Only if the targets are met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4389120" y="4480560"/>
            <a:ext cx="2834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numbers that would have to improve before you expanded.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589520" y="1645920"/>
            <a:ext cx="3931920" cy="3767328"/>
          </a:xfrm>
          <a:prstGeom prst="roundRect">
            <a:avLst>
              <a:gd name="adj" fmla="val 1942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818120" y="17830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Filler line chart — your target</a:t>
            </a:r>
            <a:endParaRPr lang="en-US" sz="1100" dirty="0"/>
          </a:p>
        </p:txBody>
      </p:sp>
      <p:graphicFrame>
        <p:nvGraphicFramePr>
          <p:cNvPr id="26" name="Chart 0" descr=""/>
          <p:cNvGraphicFramePr/>
          <p:nvPr/>
        </p:nvGraphicFramePr>
        <p:xfrm>
          <a:off x="7680960" y="2103120"/>
          <a:ext cx="3749040" cy="2286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7" name="Text 24"/>
          <p:cNvSpPr txBox="1"/>
          <p:nvPr/>
        </p:nvSpPr>
        <p:spPr>
          <a:xfrm>
            <a:off x="7818120" y="448056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project results, say what the projection assumes. An unexplained upward line is worth nothing.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29" name="Text 26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first step someone could actually start, and named numbers that would have to move before you expanded.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9DBF6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SLIDE 6 OF 6 — OPTIONAL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576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sixth slide, if you need it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D4C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content slides is a complete entry. Six is the maximum, not the target.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96112" y="1874520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 deeper on one section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896112" y="2450592"/>
            <a:ext cx="3026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solution two slides instead of one if the mechanism needs the room.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02836" y="16916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658868" y="1874520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Show your evidence properly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4658868" y="2450592"/>
            <a:ext cx="3026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chart, a map, or a photograph you took, with a caption that explains it.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65592" y="1691640"/>
            <a:ext cx="3538728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6D2C0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421624" y="1874520"/>
            <a:ext cx="30266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227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 the argument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8421624" y="2450592"/>
            <a:ext cx="30266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14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conclusion tying the problem to the plan. Optional, and only if it adds something.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3703320"/>
            <a:ext cx="10881360" cy="1691640"/>
          </a:xfrm>
          <a:prstGeom prst="roundRect">
            <a:avLst>
              <a:gd name="adj" fmla="val 4324"/>
            </a:avLst>
          </a:prstGeom>
          <a:solidFill>
            <a:srgbClr val="1B3A28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914400" y="3858768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DBF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Counting, one more time</a:t>
            </a:r>
            <a:endParaRPr lang="en-US" sz="1700" dirty="0"/>
          </a:p>
        </p:txBody>
      </p:sp>
      <p:sp>
        <p:nvSpPr>
          <p:cNvPr id="17" name="Text 15"/>
          <p:cNvSpPr txBox="1"/>
          <p:nvPr/>
        </p:nvSpPr>
        <p:spPr>
          <a:xfrm>
            <a:off x="914400" y="4224528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deck must have between 4 and 6 content slides.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title slide does not count. The sources slide does not count. Both are required, and neither is included in the 4 to 6. So the smallest valid entry is 6 slides in total, and the largest is 8. Export as a PDF, maximum 10MB.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562356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1B3A28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914400" y="57150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9DBF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earns marks here.  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space deliberately. An entry padded to six slides scores worse than a tight one at four.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4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384048"/>
            <a:ext cx="3246120" cy="384048"/>
          </a:xfrm>
          <a:prstGeom prst="roundRect">
            <a:avLst>
              <a:gd name="adj" fmla="val 14286"/>
            </a:avLst>
          </a:prstGeom>
          <a:solidFill>
            <a:srgbClr val="E0913C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8275320" y="384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122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· DOES NOT COUNT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11480"/>
            <a:ext cx="7406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4F1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0972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8B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statistic, quotation, image and claim that did not come from your own observation.</a:t>
            </a:r>
            <a:endParaRPr lang="en-US" sz="145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691640"/>
            <a:ext cx="108813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or publication, title of the report or page, year. Example: UN Environment Programme, Food Waste Index Report, 2024.</a:t>
            </a:r>
            <a:endParaRPr lang="en-US" sz="13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survey or study, name it and say who it covered. A figure from one district is not a national figure.</a:t>
            </a:r>
            <a:endParaRPr lang="en-US" sz="13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 image, say where it came from and confirm you are allowed to use it. Photographs of identifiable people need their permission.</a:t>
            </a:r>
            <a:endParaRPr lang="en-US" sz="13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 existing organisation you compared yourself to, name it and link it.</a:t>
            </a:r>
            <a:endParaRPr lang="en-US" sz="13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bare link on its own is not enough.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4846320"/>
            <a:ext cx="10881360" cy="1234440"/>
          </a:xfrm>
          <a:prstGeom prst="roundRect">
            <a:avLst>
              <a:gd name="adj" fmla="val 5926"/>
            </a:avLst>
          </a:prstGeom>
          <a:solidFill>
            <a:srgbClr val="1B3A28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5010912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E09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is not optional.  </a:t>
            </a:r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F4F1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entry with no sources slide cannot score above 5 out of 10 for Presentation, and any figure without a source is treated as unsupported when your problem is scored. It costs you nothing to include and it is the cheapest marks in the competition.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format — template</dc:title>
  <dc:subject>PptxGenJS Presentation</dc:subject>
  <dc:creator>Birdspiracy AI Competition</dc:creator>
  <cp:lastModifiedBy>Birdspiracy AI Competition</cp:lastModifiedBy>
  <cp:revision>1</cp:revision>
  <dcterms:created xsi:type="dcterms:W3CDTF">2026-08-26T21:55:15Z</dcterms:created>
  <dcterms:modified xsi:type="dcterms:W3CDTF">2026-08-26T21:55:15Z</dcterms:modified>
</cp:coreProperties>
</file>